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7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9" r:id="rId7"/>
    <p:sldId id="267" r:id="rId8"/>
    <p:sldId id="276" r:id="rId9"/>
    <p:sldId id="273" r:id="rId10"/>
    <p:sldId id="270" r:id="rId11"/>
    <p:sldId id="257" r:id="rId12"/>
    <p:sldId id="277" r:id="rId13"/>
    <p:sldId id="278" r:id="rId14"/>
    <p:sldId id="279" r:id="rId15"/>
    <p:sldId id="280" r:id="rId16"/>
    <p:sldId id="262" r:id="rId17"/>
    <p:sldId id="263" r:id="rId18"/>
    <p:sldId id="264" r:id="rId19"/>
    <p:sldId id="26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AFC47-5057-4D4F-B80A-18753E2D8F59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10A06-3D32-45D9-82ED-DC8E27231D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2023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930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68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17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73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6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6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8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4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736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75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204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049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0511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504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343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7056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3007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101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5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142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6586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1291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46483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097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05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65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0759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2734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79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869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528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83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493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0BA7B4-2D95-48FC-9006-009600C38175}" type="datetimeFigureOut">
              <a:rPr lang="en-IN" smtClean="0"/>
              <a:t>27-09-2024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AD8-494B-4596-BBB4-24C9BA7E494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4117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  <p:sldLayoutId id="2147484209" r:id="rId12"/>
    <p:sldLayoutId id="2147484210" r:id="rId13"/>
    <p:sldLayoutId id="2147484211" r:id="rId14"/>
    <p:sldLayoutId id="2147484212" r:id="rId15"/>
    <p:sldLayoutId id="2147484213" r:id="rId16"/>
    <p:sldLayoutId id="2147484214" r:id="rId17"/>
    <p:sldLayoutId id="2147484215" r:id="rId18"/>
    <p:sldLayoutId id="2147484216" r:id="rId19"/>
    <p:sldLayoutId id="2147484217" r:id="rId20"/>
    <p:sldLayoutId id="2147484218" r:id="rId21"/>
    <p:sldLayoutId id="2147484219" r:id="rId22"/>
    <p:sldLayoutId id="2147484220" r:id="rId23"/>
    <p:sldLayoutId id="2147484221" r:id="rId24"/>
    <p:sldLayoutId id="2147484222" r:id="rId25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3B11-91F7-4EEE-88CA-0EF9431DD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346" y="316522"/>
            <a:ext cx="9144000" cy="1565031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Algerian" panose="04020705040A02060702" pitchFamily="82" charset="0"/>
              </a:rPr>
              <a:t>ZOMATO ANALYSIS</a:t>
            </a:r>
            <a:endParaRPr lang="en-IN" sz="7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B71E8-6062-4336-AFD2-192248612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8346" y="1899138"/>
            <a:ext cx="7181850" cy="42291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PRESENTING BY </a:t>
            </a:r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GROUP - 2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MADAGAM NIHARIKA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RASIKA SUNIL ADHAV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M.USHA RANI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SAMIR KU. BARIK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AKSHAY SINGH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ANNAPURNA PATIL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Lucida Bright" panose="02040602050505020304" pitchFamily="18" charset="0"/>
              </a:rPr>
              <a:t>SHRUSTI SANJIV 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Lucida Bright" panose="02040602050505020304" pitchFamily="18" charset="0"/>
              </a:rPr>
              <a:t>KOTABAGI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193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AFC6-FB72-4523-8D20-4A1A5936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5" y="246186"/>
            <a:ext cx="11684977" cy="940776"/>
          </a:xfrm>
        </p:spPr>
        <p:txBody>
          <a:bodyPr/>
          <a:lstStyle/>
          <a:p>
            <a:r>
              <a:rPr lang="en-US" b="1" dirty="0"/>
              <a:t>WHAT WE HAVE LEARNED IN THIS PROJECT </a:t>
            </a:r>
            <a:r>
              <a:rPr lang="en-US" dirty="0"/>
              <a:t>?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6D5E3-1A25-47DA-A030-DA6654159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037492"/>
            <a:ext cx="9233708" cy="557432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POPULAR CUISINES DRIVE RATINGS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latin typeface="High Tower Text" panose="02040502050506030303" pitchFamily="18" charset="0"/>
              </a:rPr>
              <a:t>Cuisines consistently received higher ratings , indicating that offering popular food options can enhance customer satisfaction.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CITY-BASED DIVERSITY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latin typeface="High Tower Text" panose="02040502050506030303" pitchFamily="18" charset="0"/>
              </a:rPr>
              <a:t>Cities with a higher concentration of restaurants show a diverse range of dining experiences , but also face higher competition , requiring strategic differentiation.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PRICING SENSITIVITY MATTERS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latin typeface="High Tower Text" panose="02040502050506030303" pitchFamily="18" charset="0"/>
              </a:rPr>
              <a:t>Customers in different regions exhibit varying levels of price sensitivity , suggesting that tailored pricing strategies can be more effective in targeting specific market segments.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IMPORTANCE OF RATINGS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i="1" dirty="0">
                <a:latin typeface="High Tower Text" panose="02040502050506030303" pitchFamily="18" charset="0"/>
              </a:rPr>
              <a:t>High customer ratings are crucial for restaurant success , as they are often linked with better visibility and customer trust , influencing dining choices.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DATA TOOLS PROVIDE CLARITY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i="1" dirty="0">
                <a:latin typeface="High Tower Text" panose="02040502050506030303" pitchFamily="18" charset="0"/>
              </a:rPr>
              <a:t>Utilizing tools like tableau , power-bi , excel , </a:t>
            </a:r>
            <a:r>
              <a:rPr lang="en-IN" i="1" dirty="0" err="1">
                <a:latin typeface="High Tower Text" panose="02040502050506030303" pitchFamily="18" charset="0"/>
              </a:rPr>
              <a:t>MySql</a:t>
            </a:r>
            <a:r>
              <a:rPr lang="en-IN" i="1" dirty="0">
                <a:latin typeface="High Tower Text" panose="02040502050506030303" pitchFamily="18" charset="0"/>
              </a:rPr>
              <a:t> enabled a comprehensive understanding of market dynamics , showcasing the power of data visualization in uncovering key business insights.</a:t>
            </a:r>
          </a:p>
        </p:txBody>
      </p:sp>
    </p:spTree>
    <p:extLst>
      <p:ext uri="{BB962C8B-B14F-4D97-AF65-F5344CB8AC3E}">
        <p14:creationId xmlns:p14="http://schemas.microsoft.com/office/powerpoint/2010/main" val="388878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2031" y="114359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75"/>
              </a:lnSpc>
            </a:pPr>
            <a:r>
              <a:rPr lang="en-US" sz="4291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Cuisine Preferences</a:t>
            </a:r>
            <a:endParaRPr lang="en-US" sz="4291" dirty="0"/>
          </a:p>
        </p:txBody>
      </p:sp>
      <p:sp>
        <p:nvSpPr>
          <p:cNvPr id="4" name="Shape 1"/>
          <p:cNvSpPr/>
          <p:nvPr/>
        </p:nvSpPr>
        <p:spPr>
          <a:xfrm>
            <a:off x="5292031" y="2369345"/>
            <a:ext cx="462856" cy="462856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5441157" y="2436119"/>
            <a:ext cx="16460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83"/>
              </a:lnSpc>
            </a:pPr>
            <a:r>
              <a:rPr lang="en-US" sz="2583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</a:t>
            </a:r>
            <a:endParaRPr lang="en-US" sz="2583" dirty="0"/>
          </a:p>
        </p:txBody>
      </p:sp>
      <p:sp>
        <p:nvSpPr>
          <p:cNvPr id="6" name="Text 3"/>
          <p:cNvSpPr/>
          <p:nvPr/>
        </p:nvSpPr>
        <p:spPr>
          <a:xfrm>
            <a:off x="5960567" y="2369344"/>
            <a:ext cx="28595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Local Cuisine Matters</a:t>
            </a:r>
            <a:endParaRPr lang="en-US" sz="2125" dirty="0"/>
          </a:p>
        </p:txBody>
      </p:sp>
      <p:sp>
        <p:nvSpPr>
          <p:cNvPr id="7" name="Text 4"/>
          <p:cNvSpPr/>
          <p:nvPr/>
        </p:nvSpPr>
        <p:spPr>
          <a:xfrm>
            <a:off x="5960567" y="2835672"/>
            <a:ext cx="5511403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offering popular local cuisines tend to receive higher customer ratings and more frequent visits.</a:t>
            </a:r>
            <a:endParaRPr lang="en-US" sz="1583" dirty="0"/>
          </a:p>
        </p:txBody>
      </p:sp>
      <p:sp>
        <p:nvSpPr>
          <p:cNvPr id="8" name="Shape 5"/>
          <p:cNvSpPr/>
          <p:nvPr/>
        </p:nvSpPr>
        <p:spPr>
          <a:xfrm>
            <a:off x="5292031" y="4260355"/>
            <a:ext cx="462856" cy="462856"/>
          </a:xfrm>
          <a:prstGeom prst="roundRect">
            <a:avLst>
              <a:gd name="adj" fmla="val 6668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5429647" y="4327129"/>
            <a:ext cx="187623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583"/>
              </a:lnSpc>
            </a:pPr>
            <a:r>
              <a:rPr lang="en-US" sz="2583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2</a:t>
            </a:r>
            <a:endParaRPr lang="en-US" sz="2583" dirty="0"/>
          </a:p>
        </p:txBody>
      </p:sp>
      <p:sp>
        <p:nvSpPr>
          <p:cNvPr id="10" name="Text 7"/>
          <p:cNvSpPr/>
          <p:nvPr/>
        </p:nvSpPr>
        <p:spPr>
          <a:xfrm>
            <a:off x="5960567" y="4260354"/>
            <a:ext cx="36345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Understanding Preferences</a:t>
            </a:r>
            <a:endParaRPr lang="en-US" sz="2125" dirty="0"/>
          </a:p>
        </p:txBody>
      </p:sp>
      <p:sp>
        <p:nvSpPr>
          <p:cNvPr id="11" name="Text 8"/>
          <p:cNvSpPr/>
          <p:nvPr/>
        </p:nvSpPr>
        <p:spPr>
          <a:xfrm>
            <a:off x="5960567" y="4726682"/>
            <a:ext cx="5511403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and aligning with local cuisine preferences can help restaurants attract more customers and increase loyalty.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2722367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16322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375"/>
              </a:lnSpc>
            </a:pPr>
            <a:r>
              <a:rPr lang="en-US" sz="4291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Price Sensitivity</a:t>
            </a:r>
            <a:endParaRPr lang="en-US" sz="4291" dirty="0"/>
          </a:p>
        </p:txBody>
      </p:sp>
      <p:sp>
        <p:nvSpPr>
          <p:cNvPr id="3" name="Text 1"/>
          <p:cNvSpPr/>
          <p:nvPr/>
        </p:nvSpPr>
        <p:spPr>
          <a:xfrm>
            <a:off x="720031" y="28322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Regional Variations</a:t>
            </a:r>
            <a:endParaRPr lang="en-US" sz="2125" dirty="0"/>
          </a:p>
        </p:txBody>
      </p:sp>
      <p:sp>
        <p:nvSpPr>
          <p:cNvPr id="4" name="Text 2"/>
          <p:cNvSpPr/>
          <p:nvPr/>
        </p:nvSpPr>
        <p:spPr>
          <a:xfrm>
            <a:off x="720031" y="3380879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sensitivity varies across different regions. Customers in certain areas are more responsive to price changes.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4477246" y="2832298"/>
            <a:ext cx="324901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Flexible Pricing Strategies</a:t>
            </a:r>
            <a:endParaRPr lang="en-US" sz="2125" dirty="0"/>
          </a:p>
        </p:txBody>
      </p:sp>
      <p:sp>
        <p:nvSpPr>
          <p:cNvPr id="6" name="Text 4"/>
          <p:cNvSpPr/>
          <p:nvPr/>
        </p:nvSpPr>
        <p:spPr>
          <a:xfrm>
            <a:off x="4477246" y="3723779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need to adopt flexible pricing strategies based on regional pricing trends.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8234462" y="283229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67"/>
              </a:lnSpc>
            </a:pPr>
            <a:r>
              <a:rPr lang="en-US" sz="2125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Optimizing Sales</a:t>
            </a:r>
            <a:endParaRPr lang="en-US" sz="2125" dirty="0"/>
          </a:p>
        </p:txBody>
      </p:sp>
      <p:sp>
        <p:nvSpPr>
          <p:cNvPr id="8" name="Text 6"/>
          <p:cNvSpPr/>
          <p:nvPr/>
        </p:nvSpPr>
        <p:spPr>
          <a:xfrm>
            <a:off x="8234462" y="3380879"/>
            <a:ext cx="3249018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Adjusting offerings to match the purchasing power of the customer base can optimize sales.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183586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334" y="613271"/>
            <a:ext cx="6409333" cy="1153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25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Customer Ratings and Experience</a:t>
            </a:r>
            <a:endParaRPr lang="en-US" sz="3625" dirty="0"/>
          </a:p>
        </p:txBody>
      </p:sp>
      <p:sp>
        <p:nvSpPr>
          <p:cNvPr id="4" name="Shape 1"/>
          <p:cNvSpPr/>
          <p:nvPr/>
        </p:nvSpPr>
        <p:spPr>
          <a:xfrm>
            <a:off x="605334" y="2025750"/>
            <a:ext cx="6409333" cy="1291034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778272" y="2198688"/>
            <a:ext cx="2306241" cy="288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Ambiance</a:t>
            </a:r>
            <a:endParaRPr lang="en-US" sz="1792" dirty="0"/>
          </a:p>
        </p:txBody>
      </p:sp>
      <p:sp>
        <p:nvSpPr>
          <p:cNvPr id="6" name="Text 3"/>
          <p:cNvSpPr/>
          <p:nvPr/>
        </p:nvSpPr>
        <p:spPr>
          <a:xfrm>
            <a:off x="778272" y="2590602"/>
            <a:ext cx="6063457" cy="553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with better service, a pleasant atmosphere, and varied cuisine offerings tend to score higher in customer satisfaction.</a:t>
            </a:r>
            <a:endParaRPr lang="en-US" sz="1333" dirty="0"/>
          </a:p>
        </p:txBody>
      </p:sp>
      <p:sp>
        <p:nvSpPr>
          <p:cNvPr id="7" name="Shape 4"/>
          <p:cNvSpPr/>
          <p:nvPr/>
        </p:nvSpPr>
        <p:spPr>
          <a:xfrm>
            <a:off x="605334" y="3489722"/>
            <a:ext cx="6409333" cy="1291034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78272" y="3662660"/>
            <a:ext cx="2306241" cy="288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Service Quality</a:t>
            </a:r>
            <a:endParaRPr lang="en-US" sz="1792" dirty="0"/>
          </a:p>
        </p:txBody>
      </p:sp>
      <p:sp>
        <p:nvSpPr>
          <p:cNvPr id="9" name="Text 6"/>
          <p:cNvSpPr/>
          <p:nvPr/>
        </p:nvSpPr>
        <p:spPr>
          <a:xfrm>
            <a:off x="778272" y="4054575"/>
            <a:ext cx="6063457" cy="553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customer ratings are closely linked to positive factors such as ambiance, service quality, and a diverse menu.</a:t>
            </a:r>
            <a:endParaRPr lang="en-US" sz="1333" dirty="0"/>
          </a:p>
        </p:txBody>
      </p:sp>
      <p:sp>
        <p:nvSpPr>
          <p:cNvPr id="10" name="Shape 7"/>
          <p:cNvSpPr/>
          <p:nvPr/>
        </p:nvSpPr>
        <p:spPr>
          <a:xfrm>
            <a:off x="605334" y="4953695"/>
            <a:ext cx="6409333" cy="1291034"/>
          </a:xfrm>
          <a:prstGeom prst="roundRect">
            <a:avLst>
              <a:gd name="adj" fmla="val 2010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778272" y="5126633"/>
            <a:ext cx="2306241" cy="288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Menu Variety</a:t>
            </a:r>
            <a:endParaRPr lang="en-US" sz="1792" dirty="0"/>
          </a:p>
        </p:txBody>
      </p:sp>
      <p:sp>
        <p:nvSpPr>
          <p:cNvPr id="12" name="Text 9"/>
          <p:cNvSpPr/>
          <p:nvPr/>
        </p:nvSpPr>
        <p:spPr>
          <a:xfrm>
            <a:off x="778272" y="5518547"/>
            <a:ext cx="6063457" cy="5532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customer satisfaction leads to better visibility on Zomato and attracts more customers.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716077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5052" y="473869"/>
            <a:ext cx="6413897" cy="1148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Delivery vs Dine-in Preferences</a:t>
            </a:r>
            <a:endParaRPr lang="en-US" sz="358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052" y="1881287"/>
            <a:ext cx="861616" cy="13785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5132" y="2053531"/>
            <a:ext cx="2297608" cy="287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Post-Pandemic Shift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6295132" y="2444155"/>
            <a:ext cx="5293817" cy="55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shift toward food delivery over dine-in experiences was observed, particularly post-pandemic.</a:t>
            </a:r>
            <a:endParaRPr lang="en-US" sz="133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052" y="3259832"/>
            <a:ext cx="861616" cy="15622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5132" y="3432076"/>
            <a:ext cx="2297608" cy="287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Prioritizing Delivery</a:t>
            </a:r>
            <a:endParaRPr lang="en-US" sz="1792" dirty="0"/>
          </a:p>
        </p:txBody>
      </p:sp>
      <p:sp>
        <p:nvSpPr>
          <p:cNvPr id="9" name="Text 4"/>
          <p:cNvSpPr/>
          <p:nvPr/>
        </p:nvSpPr>
        <p:spPr>
          <a:xfrm>
            <a:off x="6295132" y="3822700"/>
            <a:ext cx="5293817" cy="82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need to prioritize their delivery services, ensuring that food quality is maintained even when delivered.</a:t>
            </a:r>
            <a:endParaRPr lang="en-US" sz="133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052" y="4822131"/>
            <a:ext cx="861616" cy="15622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5132" y="4994374"/>
            <a:ext cx="2297608" cy="287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Seamless Ordering</a:t>
            </a:r>
            <a:endParaRPr lang="en-US" sz="1792" dirty="0"/>
          </a:p>
        </p:txBody>
      </p:sp>
      <p:sp>
        <p:nvSpPr>
          <p:cNvPr id="12" name="Text 6"/>
          <p:cNvSpPr/>
          <p:nvPr/>
        </p:nvSpPr>
        <p:spPr>
          <a:xfrm>
            <a:off x="6295132" y="5384998"/>
            <a:ext cx="5293817" cy="8271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33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ordering experience should be seamless, and partnering with platforms like Zomato can further boost delivery sales.</a:t>
            </a:r>
            <a:endParaRPr lang="en-US" sz="1333" dirty="0"/>
          </a:p>
        </p:txBody>
      </p:sp>
    </p:spTree>
    <p:extLst>
      <p:ext uri="{BB962C8B-B14F-4D97-AF65-F5344CB8AC3E}">
        <p14:creationId xmlns:p14="http://schemas.microsoft.com/office/powerpoint/2010/main" val="3731788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031" y="986135"/>
            <a:ext cx="6179939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375"/>
              </a:lnSpc>
            </a:pPr>
            <a:r>
              <a:rPr lang="en-US" sz="4291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Location’s Impact on Restaurant Performance</a:t>
            </a:r>
            <a:endParaRPr lang="en-US" sz="4291" dirty="0"/>
          </a:p>
        </p:txBody>
      </p:sp>
      <p:sp>
        <p:nvSpPr>
          <p:cNvPr id="4" name="Shape 1"/>
          <p:cNvSpPr/>
          <p:nvPr/>
        </p:nvSpPr>
        <p:spPr>
          <a:xfrm>
            <a:off x="720031" y="3352106"/>
            <a:ext cx="6179939" cy="2519759"/>
          </a:xfrm>
          <a:prstGeom prst="roundRect">
            <a:avLst>
              <a:gd name="adj" fmla="val 122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2731" y="3364806"/>
            <a:ext cx="6153844" cy="9179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39106" y="3494584"/>
            <a:ext cx="1636514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Prime Locations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2993331" y="3494584"/>
            <a:ext cx="1633339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Customer Visits</a:t>
            </a:r>
            <a:endParaRPr lang="en-US" sz="1583" dirty="0"/>
          </a:p>
        </p:txBody>
      </p:sp>
      <p:sp>
        <p:nvSpPr>
          <p:cNvPr id="8" name="Text 5"/>
          <p:cNvSpPr/>
          <p:nvPr/>
        </p:nvSpPr>
        <p:spPr>
          <a:xfrm>
            <a:off x="5044381" y="3494584"/>
            <a:ext cx="163651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Ratings</a:t>
            </a:r>
            <a:endParaRPr lang="en-US" sz="1583" dirty="0"/>
          </a:p>
        </p:txBody>
      </p:sp>
      <p:sp>
        <p:nvSpPr>
          <p:cNvPr id="9" name="Shape 6"/>
          <p:cNvSpPr/>
          <p:nvPr/>
        </p:nvSpPr>
        <p:spPr>
          <a:xfrm>
            <a:off x="732731" y="4282778"/>
            <a:ext cx="6153844" cy="157638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39106" y="4412556"/>
            <a:ext cx="1636514" cy="987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Location Selection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2993331" y="4412556"/>
            <a:ext cx="1633339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Crucial for New Restaurants</a:t>
            </a:r>
            <a:endParaRPr lang="en-US" sz="1583" dirty="0"/>
          </a:p>
        </p:txBody>
      </p:sp>
      <p:sp>
        <p:nvSpPr>
          <p:cNvPr id="12" name="Text 9"/>
          <p:cNvSpPr/>
          <p:nvPr/>
        </p:nvSpPr>
        <p:spPr>
          <a:xfrm>
            <a:off x="5044381" y="4412556"/>
            <a:ext cx="1636514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Potential for Expanding Delivery Services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3795509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7030" y="437555"/>
            <a:ext cx="4229298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125"/>
              </a:lnSpc>
            </a:pPr>
            <a:r>
              <a:rPr lang="en-US" sz="3292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Regional Trends</a:t>
            </a:r>
            <a:endParaRPr lang="en-US" sz="3292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030" y="1204019"/>
            <a:ext cx="396478" cy="3964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27030" y="1759050"/>
            <a:ext cx="2512913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Location-Based Strategy</a:t>
            </a:r>
            <a:endParaRPr lang="en-US" sz="1625" dirty="0"/>
          </a:p>
        </p:txBody>
      </p:sp>
      <p:sp>
        <p:nvSpPr>
          <p:cNvPr id="6" name="Text 2"/>
          <p:cNvSpPr/>
          <p:nvPr/>
        </p:nvSpPr>
        <p:spPr>
          <a:xfrm>
            <a:off x="5127030" y="2118419"/>
            <a:ext cx="6509941" cy="507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Region-specific insights show differing customer preferences and behaviors in various cities.</a:t>
            </a:r>
            <a:endParaRPr lang="en-US" sz="120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030" y="3101380"/>
            <a:ext cx="396478" cy="3964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27030" y="3656410"/>
            <a:ext cx="2128540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Menu Customization</a:t>
            </a:r>
            <a:endParaRPr lang="en-US" sz="1625" dirty="0"/>
          </a:p>
        </p:txBody>
      </p:sp>
      <p:sp>
        <p:nvSpPr>
          <p:cNvPr id="9" name="Text 4"/>
          <p:cNvSpPr/>
          <p:nvPr/>
        </p:nvSpPr>
        <p:spPr>
          <a:xfrm>
            <a:off x="5127030" y="4015780"/>
            <a:ext cx="6509941" cy="507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example, while certain regions may prefer fine dining, others may favor casual or fast-food options.</a:t>
            </a:r>
            <a:endParaRPr lang="en-US" sz="1208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030" y="4998740"/>
            <a:ext cx="396478" cy="3964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27031" y="5553770"/>
            <a:ext cx="2114649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F4CAB8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Targeted Offerings</a:t>
            </a:r>
            <a:endParaRPr lang="en-US" sz="1625" dirty="0"/>
          </a:p>
        </p:txBody>
      </p:sp>
      <p:sp>
        <p:nvSpPr>
          <p:cNvPr id="12" name="Text 6"/>
          <p:cNvSpPr/>
          <p:nvPr/>
        </p:nvSpPr>
        <p:spPr>
          <a:xfrm>
            <a:off x="5127030" y="5913140"/>
            <a:ext cx="6509941" cy="507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geographical variation requires restaurants to adopt a location-based strategy for menu offerings and services.</a:t>
            </a:r>
            <a:endParaRPr lang="en-US" sz="1208" dirty="0"/>
          </a:p>
        </p:txBody>
      </p:sp>
    </p:spTree>
    <p:extLst>
      <p:ext uri="{BB962C8B-B14F-4D97-AF65-F5344CB8AC3E}">
        <p14:creationId xmlns:p14="http://schemas.microsoft.com/office/powerpoint/2010/main" val="306710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031" y="790476"/>
            <a:ext cx="3291781" cy="41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8"/>
              </a:lnSpc>
            </a:pPr>
            <a:r>
              <a:rPr lang="en-US" sz="2583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Recommendations:</a:t>
            </a:r>
            <a:endParaRPr lang="en-US" sz="2583" dirty="0"/>
          </a:p>
        </p:txBody>
      </p:sp>
      <p:sp>
        <p:nvSpPr>
          <p:cNvPr id="3" name="Text 1"/>
          <p:cNvSpPr/>
          <p:nvPr/>
        </p:nvSpPr>
        <p:spPr>
          <a:xfrm>
            <a:off x="1049140" y="1613396"/>
            <a:ext cx="10422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+mj-lt"/>
              <a:buAutoNum type="arabicPeriod"/>
            </a:pPr>
            <a:r>
              <a:rPr lang="en-US" sz="1583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Menu Offerings Based on Popular Cuisines:</a:t>
            </a:r>
            <a:endParaRPr lang="en-US" sz="1583" dirty="0"/>
          </a:p>
        </p:txBody>
      </p:sp>
      <p:sp>
        <p:nvSpPr>
          <p:cNvPr id="4" name="Text 2"/>
          <p:cNvSpPr/>
          <p:nvPr/>
        </p:nvSpPr>
        <p:spPr>
          <a:xfrm>
            <a:off x="1378347" y="2014538"/>
            <a:ext cx="100936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should regularly update their menu to include popular cuisines, as they are closely tied to higher customer satisfaction and ratings.</a:t>
            </a:r>
            <a:endParaRPr lang="en-US" sz="1583" dirty="0"/>
          </a:p>
        </p:txBody>
      </p:sp>
      <p:sp>
        <p:nvSpPr>
          <p:cNvPr id="5" name="Text 3"/>
          <p:cNvSpPr/>
          <p:nvPr/>
        </p:nvSpPr>
        <p:spPr>
          <a:xfrm>
            <a:off x="1049140" y="2744887"/>
            <a:ext cx="10422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+mj-lt"/>
              <a:buAutoNum type="arabicPeriod" startAt="2"/>
            </a:pPr>
            <a:r>
              <a:rPr lang="en-US" sz="1583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Pricing Strategies:</a:t>
            </a:r>
            <a:endParaRPr lang="en-US" sz="1583" dirty="0"/>
          </a:p>
        </p:txBody>
      </p:sp>
      <p:sp>
        <p:nvSpPr>
          <p:cNvPr id="6" name="Text 4"/>
          <p:cNvSpPr/>
          <p:nvPr/>
        </p:nvSpPr>
        <p:spPr>
          <a:xfrm>
            <a:off x="1378347" y="3146029"/>
            <a:ext cx="100936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 dynamic pricing models to cater to the varied price sensitivity of different regions. Experiment with special offers or tiered pricing to attract more customers.</a:t>
            </a:r>
            <a:endParaRPr lang="en-US" sz="1583" dirty="0"/>
          </a:p>
        </p:txBody>
      </p:sp>
      <p:sp>
        <p:nvSpPr>
          <p:cNvPr id="7" name="Text 5"/>
          <p:cNvSpPr/>
          <p:nvPr/>
        </p:nvSpPr>
        <p:spPr>
          <a:xfrm>
            <a:off x="1049140" y="3876378"/>
            <a:ext cx="10422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+mj-lt"/>
              <a:buAutoNum type="arabicPeriod" startAt="3"/>
            </a:pPr>
            <a:r>
              <a:rPr lang="en-US" sz="1583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Delivery Services:</a:t>
            </a:r>
            <a:endParaRPr lang="en-US" sz="1583" dirty="0"/>
          </a:p>
        </p:txBody>
      </p:sp>
      <p:sp>
        <p:nvSpPr>
          <p:cNvPr id="8" name="Text 6"/>
          <p:cNvSpPr/>
          <p:nvPr/>
        </p:nvSpPr>
        <p:spPr>
          <a:xfrm>
            <a:off x="1378347" y="4277520"/>
            <a:ext cx="100936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With the rise in delivery demand, restaurants should focus on improving their packaging, speed of delivery, and the online ordering experience to align with changing customer behavior.</a:t>
            </a:r>
            <a:endParaRPr lang="en-US" sz="1583" dirty="0"/>
          </a:p>
        </p:txBody>
      </p:sp>
      <p:sp>
        <p:nvSpPr>
          <p:cNvPr id="9" name="Text 7"/>
          <p:cNvSpPr/>
          <p:nvPr/>
        </p:nvSpPr>
        <p:spPr>
          <a:xfrm>
            <a:off x="1049140" y="5007869"/>
            <a:ext cx="1042283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583"/>
              </a:lnSpc>
              <a:buSzPct val="100000"/>
              <a:buFont typeface="+mj-lt"/>
              <a:buAutoNum type="arabicPeriod" startAt="4"/>
            </a:pPr>
            <a:r>
              <a:rPr lang="en-US" sz="1583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Data to Improve Customer Experience:</a:t>
            </a:r>
            <a:endParaRPr lang="en-US" sz="1583" dirty="0"/>
          </a:p>
        </p:txBody>
      </p:sp>
      <p:sp>
        <p:nvSpPr>
          <p:cNvPr id="10" name="Text 8"/>
          <p:cNvSpPr/>
          <p:nvPr/>
        </p:nvSpPr>
        <p:spPr>
          <a:xfrm>
            <a:off x="1378347" y="5409010"/>
            <a:ext cx="1009362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571477" lvl="1" indent="-285739">
              <a:lnSpc>
                <a:spcPts val="2583"/>
              </a:lnSpc>
              <a:buSzPct val="100000"/>
              <a:buChar char="•"/>
            </a:pPr>
            <a:r>
              <a:rPr lang="en-US" sz="1583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data analytics to continuously monitor customer feedback and ratings. This will help refine restaurant offerings and address pain points that might lower ratings.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189602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4361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2133" y="1937246"/>
            <a:ext cx="3063875" cy="382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375" b="1" dirty="0">
                <a:solidFill>
                  <a:srgbClr val="FFB393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Conclusion</a:t>
            </a:r>
            <a:endParaRPr lang="en-US" sz="2375" dirty="0"/>
          </a:p>
        </p:txBody>
      </p:sp>
      <p:sp>
        <p:nvSpPr>
          <p:cNvPr id="4" name="Text 1"/>
          <p:cNvSpPr/>
          <p:nvPr/>
        </p:nvSpPr>
        <p:spPr>
          <a:xfrm>
            <a:off x="402134" y="2434795"/>
            <a:ext cx="11387733" cy="55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preferences, pricing strategies, and location selection are crucial for restaurant success. Zomato's platform provides valuable data insights that can help restaurants make informed decisions and thrive in a competitive market.
</a:t>
            </a:r>
            <a:endParaRPr lang="en-US" sz="875" dirty="0"/>
          </a:p>
        </p:txBody>
      </p:sp>
      <p:sp>
        <p:nvSpPr>
          <p:cNvPr id="5" name="Text 2"/>
          <p:cNvSpPr/>
          <p:nvPr/>
        </p:nvSpPr>
        <p:spPr>
          <a:xfrm>
            <a:off x="402134" y="3173016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Pricing and Location Planning:</a:t>
            </a:r>
            <a:endParaRPr lang="en-US" sz="875" dirty="0"/>
          </a:p>
        </p:txBody>
      </p:sp>
      <p:sp>
        <p:nvSpPr>
          <p:cNvPr id="6" name="Text 3"/>
          <p:cNvSpPr/>
          <p:nvPr/>
        </p:nvSpPr>
        <p:spPr>
          <a:xfrm>
            <a:off x="402134" y="3485952"/>
            <a:ext cx="11387733" cy="367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analysis shows that different regions respond to pricing differently. By tailoring pricing strategies based on local factors, restaurants can boost profits. Additionally, being in a prime location leads to more customer traffic and better reviews.</a:t>
            </a:r>
            <a:endParaRPr lang="en-US" sz="875" dirty="0"/>
          </a:p>
        </p:txBody>
      </p:sp>
      <p:sp>
        <p:nvSpPr>
          <p:cNvPr id="7" name="Text 4"/>
          <p:cNvSpPr/>
          <p:nvPr/>
        </p:nvSpPr>
        <p:spPr>
          <a:xfrm>
            <a:off x="402134" y="3982641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Delivery vs Dine-in Shift:</a:t>
            </a:r>
            <a:endParaRPr lang="en-US" sz="875" dirty="0"/>
          </a:p>
        </p:txBody>
      </p:sp>
      <p:sp>
        <p:nvSpPr>
          <p:cNvPr id="8" name="Text 5"/>
          <p:cNvSpPr/>
          <p:nvPr/>
        </p:nvSpPr>
        <p:spPr>
          <a:xfrm>
            <a:off x="402134" y="4295577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Post-pandemic, customers prefer food delivery over dine-in. Restaurants should improve their delivery services, and Zomato can further support this trend with more delivery-focused features.</a:t>
            </a:r>
            <a:endParaRPr lang="en-US" sz="875" dirty="0"/>
          </a:p>
        </p:txBody>
      </p:sp>
      <p:sp>
        <p:nvSpPr>
          <p:cNvPr id="9" name="Text 6"/>
          <p:cNvSpPr/>
          <p:nvPr/>
        </p:nvSpPr>
        <p:spPr>
          <a:xfrm>
            <a:off x="402134" y="4608513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Importance of Customer Ratings:</a:t>
            </a:r>
            <a:endParaRPr lang="en-US" sz="875" dirty="0"/>
          </a:p>
        </p:txBody>
      </p:sp>
      <p:sp>
        <p:nvSpPr>
          <p:cNvPr id="10" name="Text 7"/>
          <p:cNvSpPr/>
          <p:nvPr/>
        </p:nvSpPr>
        <p:spPr>
          <a:xfrm>
            <a:off x="402134" y="4921449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Restaurants that enhance ambiance, service, and menu variety receive higher ratings. Better ratings lead to more visibility and customer trust on the Zomato platform.</a:t>
            </a:r>
            <a:endParaRPr lang="en-US" sz="875" dirty="0"/>
          </a:p>
        </p:txBody>
      </p:sp>
      <p:sp>
        <p:nvSpPr>
          <p:cNvPr id="11" name="Text 8"/>
          <p:cNvSpPr/>
          <p:nvPr/>
        </p:nvSpPr>
        <p:spPr>
          <a:xfrm>
            <a:off x="402134" y="5234384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Decision Making:</a:t>
            </a:r>
            <a:endParaRPr lang="en-US" sz="875" dirty="0"/>
          </a:p>
        </p:txBody>
      </p:sp>
      <p:sp>
        <p:nvSpPr>
          <p:cNvPr id="12" name="Text 9"/>
          <p:cNvSpPr/>
          <p:nvPr/>
        </p:nvSpPr>
        <p:spPr>
          <a:xfrm>
            <a:off x="402134" y="5547320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data tools like MySQL, Excel, Tableau, and Power BI, restaurants can gain insights into pricing, marketing, and operations to make better decisions.</a:t>
            </a:r>
            <a:endParaRPr lang="en-US" sz="875" dirty="0"/>
          </a:p>
        </p:txBody>
      </p:sp>
      <p:sp>
        <p:nvSpPr>
          <p:cNvPr id="13" name="Text 10"/>
          <p:cNvSpPr/>
          <p:nvPr/>
        </p:nvSpPr>
        <p:spPr>
          <a:xfrm>
            <a:off x="402134" y="5860257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b="1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Zomato’s Role:</a:t>
            </a:r>
            <a:endParaRPr lang="en-US" sz="875" dirty="0"/>
          </a:p>
        </p:txBody>
      </p:sp>
      <p:sp>
        <p:nvSpPr>
          <p:cNvPr id="14" name="Text 11"/>
          <p:cNvSpPr/>
          <p:nvPr/>
        </p:nvSpPr>
        <p:spPr>
          <a:xfrm>
            <a:off x="402134" y="6173193"/>
            <a:ext cx="11387733" cy="183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17"/>
              </a:lnSpc>
            </a:pPr>
            <a:r>
              <a:rPr lang="en-US" sz="875" dirty="0">
                <a:solidFill>
                  <a:srgbClr val="F4CAB8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Zomato serves as a key link between restaurants and customers, providing valuable data that helps restaurants stay competitive.</a:t>
            </a:r>
            <a:endParaRPr lang="en-US" sz="875" dirty="0"/>
          </a:p>
        </p:txBody>
      </p:sp>
    </p:spTree>
    <p:extLst>
      <p:ext uri="{BB962C8B-B14F-4D97-AF65-F5344CB8AC3E}">
        <p14:creationId xmlns:p14="http://schemas.microsoft.com/office/powerpoint/2010/main" val="1848793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ppy group people holding big placard Royalty Free Vector">
            <a:extLst>
              <a:ext uri="{FF2B5EF4-FFF2-40B4-BE49-F238E27FC236}">
                <a16:creationId xmlns:a16="http://schemas.microsoft.com/office/drawing/2014/main" id="{C243549E-0990-42F0-A852-E2555B552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46" y="0"/>
            <a:ext cx="104012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698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DCD14-459B-4E21-88A9-113D90C6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</a:t>
            </a:r>
            <a:r>
              <a:rPr lang="en-US" b="1" dirty="0">
                <a:latin typeface="Perpetua Titling MT" panose="02020502060505020804" pitchFamily="18" charset="0"/>
              </a:rPr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1898-FF05-4903-9C50-633553CC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INTRODUCTION</a:t>
            </a:r>
          </a:p>
          <a:p>
            <a:pPr marL="0" indent="0">
              <a:buNone/>
            </a:pPr>
            <a:r>
              <a:rPr lang="en-US" i="1" dirty="0"/>
              <a:t>DATASET OVERVIEW</a:t>
            </a:r>
          </a:p>
          <a:p>
            <a:pPr marL="0" indent="0">
              <a:buNone/>
            </a:pPr>
            <a:r>
              <a:rPr lang="en-US" i="1" dirty="0"/>
              <a:t>BUSSINESS SUMMARY</a:t>
            </a:r>
          </a:p>
          <a:p>
            <a:pPr marL="0" indent="0">
              <a:buNone/>
            </a:pPr>
            <a:r>
              <a:rPr lang="en-US" dirty="0"/>
              <a:t>OBJECTIVES</a:t>
            </a:r>
          </a:p>
          <a:p>
            <a:pPr marL="0" indent="0">
              <a:buNone/>
            </a:pPr>
            <a:r>
              <a:rPr lang="en-US" i="1" dirty="0"/>
              <a:t>BUSINESS IMPACT AND SCOPE</a:t>
            </a:r>
          </a:p>
          <a:p>
            <a:pPr marL="0" indent="0">
              <a:buNone/>
            </a:pPr>
            <a:r>
              <a:rPr lang="en-US" i="1" dirty="0"/>
              <a:t>WHAT WE HAVE LEARNED IN THIS PROJECT?</a:t>
            </a:r>
          </a:p>
          <a:p>
            <a:pPr marL="0" indent="0">
              <a:buNone/>
            </a:pPr>
            <a:r>
              <a:rPr lang="en-US" i="1" dirty="0"/>
              <a:t>KEY INSIGHTS</a:t>
            </a:r>
          </a:p>
          <a:p>
            <a:pPr marL="0" indent="0">
              <a:buNone/>
            </a:pPr>
            <a:r>
              <a:rPr lang="en-US" i="1" dirty="0"/>
              <a:t>RECOMMENDATIONS</a:t>
            </a:r>
          </a:p>
          <a:p>
            <a:pPr marL="0" indent="0">
              <a:buNone/>
            </a:pPr>
            <a:r>
              <a:rPr lang="en-US" i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8997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0B83A-604F-460A-BF05-49C492B17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53" y="110149"/>
            <a:ext cx="10515600" cy="68116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INTRODUCTION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F5F40-5F19-4B6D-B056-57C0B728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76763"/>
          </a:xfrm>
        </p:spPr>
        <p:txBody>
          <a:bodyPr>
            <a:normAutofit/>
          </a:bodyPr>
          <a:lstStyle/>
          <a:p>
            <a:r>
              <a:rPr lang="en-US" i="1" dirty="0">
                <a:latin typeface="High Tower Text" panose="02040502050506030303" pitchFamily="18" charset="0"/>
              </a:rPr>
              <a:t>Zomato is a global restaurant discovery and food delivery platform that connects customers with a wide range of restaurants .Launched in </a:t>
            </a:r>
            <a:r>
              <a:rPr lang="en-US" i="1" dirty="0"/>
              <a:t>‘2008’</a:t>
            </a:r>
            <a:endParaRPr lang="en-US" i="1" dirty="0">
              <a:latin typeface="High Tower Text" panose="02040502050506030303" pitchFamily="18" charset="0"/>
            </a:endParaRPr>
          </a:p>
          <a:p>
            <a:r>
              <a:rPr lang="en-US" i="1" dirty="0">
                <a:latin typeface="High Tower Text" panose="02040502050506030303" pitchFamily="18" charset="0"/>
              </a:rPr>
              <a:t>Zomato has grown to operate in multiple countries , offering services such as restaurant listings , online reservations and food delivery</a:t>
            </a:r>
          </a:p>
          <a:p>
            <a:r>
              <a:rPr lang="en-US" i="1" dirty="0">
                <a:latin typeface="High Tower Text" panose="02040502050506030303" pitchFamily="18" charset="0"/>
              </a:rPr>
              <a:t>It provides detailed information on restaurants , including menus , customer reviews , ratings , pricing , and location details . Users can explore various cuisines , make table reservations , and order food for delivery.</a:t>
            </a:r>
          </a:p>
          <a:p>
            <a:r>
              <a:rPr lang="en-US" i="1" dirty="0">
                <a:latin typeface="High Tower Text" panose="02040502050506030303" pitchFamily="18" charset="0"/>
              </a:rPr>
              <a:t>This platform servers as a bridge between customers and restaurants , helping restaurants reach a larger audience and providing customers with a convenient way to explore dining options.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69383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0F45-E797-4A94-98A0-435228DF8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9" y="113933"/>
            <a:ext cx="10515600" cy="50116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DATASET OVERVIEW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D144E-350F-439E-9718-E2053CB88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977"/>
            <a:ext cx="10515600" cy="50955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latin typeface="High Tower Text" panose="02040502050506030303" pitchFamily="18" charset="0"/>
              </a:rPr>
              <a:t>The dataset used in this analysis is a collection of information from Zomato’s restaurant listings , including a variety of attributes such as restaurant names , locations , cuisines , ratings , pricing.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latin typeface="High Tower Text" panose="02040502050506030303" pitchFamily="18" charset="0"/>
              </a:rPr>
              <a:t>It aims to provide insights into restaurant performance , customer perferences  and market trends . By analyzing this data we can uncover patterns and make data-driven recommendations for both Zomato and restaurants listed on its platform.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latin typeface="High Tower Text" panose="02040502050506030303" pitchFamily="18" charset="0"/>
              </a:rPr>
              <a:t>It contains records and columns , covering various aspects like restaurant name , city , locality , cuisine types , average ratings , number of votes , price range and other essential details.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latin typeface="High Tower Text" panose="02040502050506030303" pitchFamily="18" charset="0"/>
              </a:rPr>
              <a:t>The data spans from [start date] to [end date] , offering a historical perspective on restaurant growth , customer preferences , and market dynamics over time.</a:t>
            </a:r>
            <a:endParaRPr lang="en-IN" i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04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50367-7407-4162-ADB1-3DED6C95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23" y="140677"/>
            <a:ext cx="11265877" cy="37806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BUSINESS SUMMARY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5785-1DB2-4EB3-BBA9-793BF4E4A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23" y="518746"/>
            <a:ext cx="11265877" cy="5658217"/>
          </a:xfrm>
        </p:spPr>
        <p:txBody>
          <a:bodyPr/>
          <a:lstStyle/>
          <a:p>
            <a:pPr marL="0" indent="0">
              <a:buNone/>
            </a:pPr>
            <a:endParaRPr lang="en-US" i="1" dirty="0">
              <a:latin typeface="High Tower Text" panose="02040502050506030303" pitchFamily="18" charset="0"/>
            </a:endParaRPr>
          </a:p>
          <a:p>
            <a:endParaRPr lang="en-IN" i="1" dirty="0">
              <a:latin typeface="High Tower Text" panose="0204050205050603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36D98-9A6F-4999-9A91-BADA95FB8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76" y="2808743"/>
            <a:ext cx="1873128" cy="14028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22A4DAD-DFB7-40BA-A06E-DEC827FAFA08}"/>
              </a:ext>
            </a:extLst>
          </p:cNvPr>
          <p:cNvSpPr/>
          <p:nvPr/>
        </p:nvSpPr>
        <p:spPr>
          <a:xfrm>
            <a:off x="4801688" y="211015"/>
            <a:ext cx="4932485" cy="3136839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Customer preferences identify patterns such as popular cuisines , avg rating , price these insights help restaurants tailor their offerings to align with market demands and enhance customer dining experience</a:t>
            </a:r>
            <a:endParaRPr lang="en-IN" dirty="0">
              <a:latin typeface="High Tower Text" panose="02040502050506030303" pitchFamily="18" charset="0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88FCEAF6-013F-4301-9771-458826F0F117}"/>
              </a:ext>
            </a:extLst>
          </p:cNvPr>
          <p:cNvSpPr/>
          <p:nvPr/>
        </p:nvSpPr>
        <p:spPr>
          <a:xfrm>
            <a:off x="440524" y="709418"/>
            <a:ext cx="3326423" cy="3217983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Restaurant landscape showcase wide variety of types ranging from casual dining to fine dining , fast food , cafes</a:t>
            </a:r>
            <a:endParaRPr lang="en-IN" dirty="0">
              <a:latin typeface="High Tower Text" panose="02040502050506030303" pitchFamily="18" charset="0"/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3685635-9A04-4ACF-9CFF-72B397237DD0}"/>
              </a:ext>
            </a:extLst>
          </p:cNvPr>
          <p:cNvSpPr/>
          <p:nvPr/>
        </p:nvSpPr>
        <p:spPr>
          <a:xfrm>
            <a:off x="9205546" y="2505806"/>
            <a:ext cx="45719" cy="4571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8D879B5-1968-4090-B42A-D3450FDF49ED}"/>
              </a:ext>
            </a:extLst>
          </p:cNvPr>
          <p:cNvSpPr/>
          <p:nvPr/>
        </p:nvSpPr>
        <p:spPr>
          <a:xfrm>
            <a:off x="6082764" y="3082014"/>
            <a:ext cx="5271036" cy="3330526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Market positioning: The Zomato  plays a vital role  in connecting restaurants with customers , it reveals how </a:t>
            </a:r>
            <a:r>
              <a:rPr lang="en-US" dirty="0" err="1">
                <a:latin typeface="High Tower Text" panose="02040502050506030303" pitchFamily="18" charset="0"/>
              </a:rPr>
              <a:t>zomato</a:t>
            </a:r>
            <a:r>
              <a:rPr lang="en-US" dirty="0">
                <a:latin typeface="High Tower Text" panose="02040502050506030303" pitchFamily="18" charset="0"/>
              </a:rPr>
              <a:t> platform gaining visibility and reaching a broader customer base and highlights competitive pricing strategies and customer reviews  </a:t>
            </a:r>
            <a:endParaRPr lang="en-IN" dirty="0">
              <a:latin typeface="High Tower Text" panose="02040502050506030303" pitchFamily="18" charset="0"/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83F55BB7-9C65-4A0C-A648-4FBCA1979E22}"/>
              </a:ext>
            </a:extLst>
          </p:cNvPr>
          <p:cNvSpPr/>
          <p:nvPr/>
        </p:nvSpPr>
        <p:spPr>
          <a:xfrm>
            <a:off x="720969" y="4244109"/>
            <a:ext cx="4782449" cy="2473214"/>
          </a:xfrm>
          <a:prstGeom prst="cloud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igh Tower Text" panose="02040502050506030303" pitchFamily="18" charset="0"/>
              </a:rPr>
              <a:t>Data-driven: The dataset extensive information including restaurant ratings , locations , cuisines , pricing provides valuable insights for restaurants and stakeholders</a:t>
            </a:r>
            <a:endParaRPr lang="en-IN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68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F285-2DF0-4CFA-9142-C77F9285A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28601"/>
            <a:ext cx="7958331" cy="852854"/>
          </a:xfrm>
        </p:spPr>
        <p:txBody>
          <a:bodyPr/>
          <a:lstStyle/>
          <a:p>
            <a:r>
              <a:rPr lang="en-US" b="1" dirty="0"/>
              <a:t>OBJECTIVES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E40D8-ECF0-4E50-AC9D-5E75E9F25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622" y="984738"/>
            <a:ext cx="9900139" cy="551277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IDENTIFY MARKET PREFERENCES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latin typeface="High Tower Text" panose="02040502050506030303" pitchFamily="18" charset="0"/>
              </a:rPr>
              <a:t>Analyze restaurant data to uncover customer preferences across different cities , helping to identify which cuisines and dining options are most popular.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EVALUATE PRICING STRATEGIES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latin typeface="High Tower Text" panose="02040502050506030303" pitchFamily="18" charset="0"/>
              </a:rPr>
              <a:t>Examine the cost distribution of restaurants to understand pricing trends and identify optimal price points for various market segments.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ASSESS CUSTOMER RATINGS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latin typeface="High Tower Text" panose="02040502050506030303" pitchFamily="18" charset="0"/>
              </a:rPr>
              <a:t>Investigate the relationships between customer ratings and restaurant features such as cuisine type , location , and dining options to determine key factors driving customer satisfaction.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UNDERSTAND REGIONAL TRENDS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latin typeface="High Tower Text" panose="02040502050506030303" pitchFamily="18" charset="0"/>
              </a:rPr>
              <a:t>Explore city-specific insights to highlight differences in customer behavior and preferences , providing a foundation for location-based marketing and business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PROVIDE ACTIONABLE INSIGHTS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i="1" dirty="0">
                <a:latin typeface="High Tower Text" panose="02040502050506030303" pitchFamily="18" charset="0"/>
              </a:rPr>
              <a:t>Use data-driven analysis to offer practical recommendations that can enhance restaurant performance and improve customer experiences.</a:t>
            </a:r>
          </a:p>
          <a:p>
            <a:pPr marL="0" indent="0">
              <a:buNone/>
            </a:pPr>
            <a:endParaRPr lang="en-IN" i="1" dirty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6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6F1C-585A-4E84-956B-8B6A91AF6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211016"/>
            <a:ext cx="7958331" cy="1046284"/>
          </a:xfrm>
        </p:spPr>
        <p:txBody>
          <a:bodyPr/>
          <a:lstStyle/>
          <a:p>
            <a:r>
              <a:rPr lang="en-IN" b="1" dirty="0"/>
              <a:t>BUSINESS IMPACT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A0D77-5215-4F81-93FD-3E149F795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562" y="923193"/>
            <a:ext cx="9154577" cy="57237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i="1" dirty="0">
                <a:solidFill>
                  <a:srgbClr val="FF00FF"/>
                </a:solidFill>
                <a:highlight>
                  <a:srgbClr val="FFFF00"/>
                </a:highlight>
                <a:latin typeface="High Tower Text" panose="02040502050506030303" pitchFamily="18" charset="0"/>
              </a:rPr>
              <a:t>MARKET POSITIONING </a:t>
            </a:r>
            <a:r>
              <a:rPr lang="en-IN" i="1" dirty="0">
                <a:solidFill>
                  <a:srgbClr val="FF00FF"/>
                </a:solidFill>
                <a:latin typeface="High Tower Text" panose="02040502050506030303" pitchFamily="18" charset="0"/>
              </a:rPr>
              <a:t>: </a:t>
            </a:r>
            <a:r>
              <a:rPr lang="en-IN" i="1" dirty="0">
                <a:latin typeface="High Tower Text" panose="02040502050506030303" pitchFamily="18" charset="0"/>
              </a:rPr>
              <a:t>Zomato’s data provides restaurants with a competitive edge by revealing market trends and customer preferences.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i="1" dirty="0">
                <a:solidFill>
                  <a:srgbClr val="FF00FF"/>
                </a:solidFill>
                <a:highlight>
                  <a:srgbClr val="FFFF00"/>
                </a:highlight>
                <a:latin typeface="High Tower Text" panose="02040502050506030303" pitchFamily="18" charset="0"/>
              </a:rPr>
              <a:t>STRATEGIC DECISION-MAKING </a:t>
            </a:r>
            <a:r>
              <a:rPr lang="en-IN" i="1" dirty="0">
                <a:solidFill>
                  <a:schemeClr val="accent5"/>
                </a:solidFill>
                <a:latin typeface="High Tower Text" panose="02040502050506030303" pitchFamily="18" charset="0"/>
              </a:rPr>
              <a:t>: </a:t>
            </a:r>
            <a:r>
              <a:rPr lang="en-IN" i="1" dirty="0">
                <a:latin typeface="High Tower Text" panose="02040502050506030303" pitchFamily="18" charset="0"/>
              </a:rPr>
              <a:t>Insights into pricing , location , and customer behaviour help restaurants make informed decisions to enhance their market presence.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i="1" dirty="0">
                <a:solidFill>
                  <a:srgbClr val="FF00FF"/>
                </a:solidFill>
                <a:highlight>
                  <a:srgbClr val="FFFF00"/>
                </a:highlight>
                <a:latin typeface="High Tower Text" panose="02040502050506030303" pitchFamily="18" charset="0"/>
              </a:rPr>
              <a:t>CUSTOMER ENGAGEMENT</a:t>
            </a:r>
            <a:r>
              <a:rPr lang="en-IN" i="1" dirty="0">
                <a:solidFill>
                  <a:srgbClr val="FF00FF"/>
                </a:solidFill>
                <a:latin typeface="High Tower Text" panose="02040502050506030303" pitchFamily="18" charset="0"/>
              </a:rPr>
              <a:t>:  </a:t>
            </a:r>
            <a:r>
              <a:rPr lang="en-IN" i="1" dirty="0">
                <a:latin typeface="High Tower Text" panose="02040502050506030303" pitchFamily="18" charset="0"/>
              </a:rPr>
              <a:t>By understanding customer preferences , restaurants can tailor their offerings , leading to improved customer satisfaction and loyalty.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i="1" dirty="0">
                <a:solidFill>
                  <a:srgbClr val="FF00FF"/>
                </a:solidFill>
                <a:highlight>
                  <a:srgbClr val="FFFF00"/>
                </a:highlight>
                <a:latin typeface="High Tower Text" panose="02040502050506030303" pitchFamily="18" charset="0"/>
              </a:rPr>
              <a:t>SCOPE OF GROWTH</a:t>
            </a:r>
            <a:r>
              <a:rPr lang="en-IN" i="1" dirty="0">
                <a:solidFill>
                  <a:srgbClr val="FF00FF"/>
                </a:solidFill>
                <a:latin typeface="High Tower Text" panose="02040502050506030303" pitchFamily="18" charset="0"/>
              </a:rPr>
              <a:t>: </a:t>
            </a:r>
            <a:r>
              <a:rPr lang="en-IN" i="1" dirty="0">
                <a:latin typeface="High Tower Text" panose="02040502050506030303" pitchFamily="18" charset="0"/>
              </a:rPr>
              <a:t>The analysis uncovers potential areas for market expansion and service improvement , aiding in the strategic planning for both Zomato and the restaurants on its platform.</a:t>
            </a:r>
          </a:p>
          <a:p>
            <a:pPr marL="0" indent="0">
              <a:buNone/>
            </a:pPr>
            <a:r>
              <a:rPr lang="en-IN" i="1" dirty="0">
                <a:latin typeface="High Tower Text" panose="02040502050506030303" pitchFamily="18" charset="0"/>
              </a:rPr>
              <a:t>The insights derived from the data have a significant impact on business strategies , enabling restaurants to optimize pricing , enhance customer engagement , and identify areas for market expansion.</a:t>
            </a:r>
          </a:p>
          <a:p>
            <a:pPr marL="0" indent="0">
              <a:buNone/>
            </a:pPr>
            <a:r>
              <a:rPr lang="en-IN" i="1" dirty="0">
                <a:latin typeface="High Tower Text" panose="02040502050506030303" pitchFamily="18" charset="0"/>
              </a:rPr>
              <a:t>“Zomato serves as a critical resource for restaurants , offerings valuable data-driven guidance to navigate the competitive landscape and meet evolving customer demands.”</a:t>
            </a:r>
          </a:p>
        </p:txBody>
      </p:sp>
    </p:spTree>
    <p:extLst>
      <p:ext uri="{BB962C8B-B14F-4D97-AF65-F5344CB8AC3E}">
        <p14:creationId xmlns:p14="http://schemas.microsoft.com/office/powerpoint/2010/main" val="1183169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32DF-56D9-46F1-A9B6-74604A57F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23" y="280518"/>
            <a:ext cx="10139317" cy="713013"/>
          </a:xfrm>
        </p:spPr>
        <p:txBody>
          <a:bodyPr/>
          <a:lstStyle/>
          <a:p>
            <a:r>
              <a:rPr lang="en-IN" b="1" dirty="0"/>
              <a:t>TOOLS AND TECHNIQUES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B679-EB65-46AF-92F5-E7D8004C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754" y="993530"/>
            <a:ext cx="9750669" cy="5442439"/>
          </a:xfrm>
        </p:spPr>
        <p:txBody>
          <a:bodyPr>
            <a:normAutofit/>
          </a:bodyPr>
          <a:lstStyle/>
          <a:p>
            <a:r>
              <a:rPr lang="en-US" i="1" dirty="0">
                <a:latin typeface="High Tower Text" panose="02040502050506030303" pitchFamily="18" charset="0"/>
              </a:rPr>
              <a:t>1.</a:t>
            </a:r>
            <a:r>
              <a:rPr lang="en-US" i="1" dirty="0">
                <a:solidFill>
                  <a:srgbClr val="FFFF00"/>
                </a:solidFill>
                <a:latin typeface="High Tower Text" panose="02040502050506030303" pitchFamily="18" charset="0"/>
              </a:rPr>
              <a:t>MySQL: </a:t>
            </a:r>
            <a:r>
              <a:rPr lang="en-US" i="1" dirty="0">
                <a:latin typeface="High Tower Text" panose="02040502050506030303" pitchFamily="18" charset="0"/>
              </a:rPr>
              <a:t>Data Structuring and Analysis Used to build essential data tables like the country map and calendar . Enabled complex data segmentation, such as classifying restaurants by cost and services . Aggregated data (e.g., restaurants by city, cuisine) for clear KPI extraction . Prepared a clean and structured dataset for visualization tools.</a:t>
            </a:r>
          </a:p>
          <a:p>
            <a:r>
              <a:rPr lang="en-US" i="1" dirty="0">
                <a:latin typeface="High Tower Text" panose="02040502050506030303" pitchFamily="18" charset="0"/>
              </a:rPr>
              <a:t>2. </a:t>
            </a:r>
            <a:r>
              <a:rPr lang="en-US" i="1" dirty="0">
                <a:solidFill>
                  <a:srgbClr val="FFFF00"/>
                </a:solidFill>
                <a:latin typeface="High Tower Text" panose="02040502050506030303" pitchFamily="18" charset="0"/>
              </a:rPr>
              <a:t>Excel:</a:t>
            </a:r>
            <a:r>
              <a:rPr lang="en-US" i="1" dirty="0">
                <a:latin typeface="High Tower Text" panose="02040502050506030303" pitchFamily="18" charset="0"/>
              </a:rPr>
              <a:t> Data Cleaning and Basic Visualizations Performed initial data cleaning (e.g., removing duplicates, handling missing values).Created preliminary charts (e.g., top cuisines, price ranges) for quick insights . Helped identify key trends to guide deeper analysis . Set a foundational understanding of dataset patterns and relationships.</a:t>
            </a:r>
          </a:p>
          <a:p>
            <a:r>
              <a:rPr lang="en-US" i="1" dirty="0">
                <a:latin typeface="High Tower Text" panose="02040502050506030303" pitchFamily="18" charset="0"/>
              </a:rPr>
              <a:t>3. </a:t>
            </a:r>
            <a:r>
              <a:rPr lang="en-US" i="1" dirty="0">
                <a:solidFill>
                  <a:srgbClr val="FFFF00"/>
                </a:solidFill>
                <a:latin typeface="High Tower Text" panose="02040502050506030303" pitchFamily="18" charset="0"/>
              </a:rPr>
              <a:t>Tableau:</a:t>
            </a:r>
            <a:r>
              <a:rPr lang="en-US" i="1" dirty="0">
                <a:latin typeface="High Tower Text" panose="02040502050506030303" pitchFamily="18" charset="0"/>
              </a:rPr>
              <a:t> Interactive Dashboard Creation Integrated data from MySQL and Excel for comprehensive visualization . Built interactive dashboards for KPIs like customer ratings and location impact . Allowed dynamic exploration of data trends and insights . Enhanced data storytelling with visual filters and drill-downs.</a:t>
            </a:r>
          </a:p>
          <a:p>
            <a:r>
              <a:rPr lang="en-US" i="1" dirty="0">
                <a:latin typeface="High Tower Text" panose="02040502050506030303" pitchFamily="18" charset="0"/>
              </a:rPr>
              <a:t>4. </a:t>
            </a:r>
            <a:r>
              <a:rPr lang="en-US" i="1" dirty="0">
                <a:solidFill>
                  <a:srgbClr val="FFFF00"/>
                </a:solidFill>
                <a:latin typeface="High Tower Text" panose="02040502050506030303" pitchFamily="18" charset="0"/>
              </a:rPr>
              <a:t>Power BI:</a:t>
            </a:r>
            <a:r>
              <a:rPr lang="en-US" i="1" dirty="0">
                <a:latin typeface="High Tower Text" panose="02040502050506030303" pitchFamily="18" charset="0"/>
              </a:rPr>
              <a:t> Advanced Analytics and Reporting Modeled data for detailed KPI analysis and advanced reporting . Created visually engaging reports (e.g., online delivery analysis, location impact).Used diverse visual elements to present complex data insights clearly . Enabled deeper analytical views, supporting better decision-making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917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8A86-7872-4BBD-B05D-B477CAE3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4886" y="123093"/>
            <a:ext cx="9295254" cy="369276"/>
          </a:xfrm>
        </p:spPr>
        <p:txBody>
          <a:bodyPr/>
          <a:lstStyle/>
          <a:p>
            <a:r>
              <a:rPr lang="en-IN" dirty="0"/>
              <a:t>POWER-BI 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291F2B-346F-41D1-BA7D-C435A6937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77" y="202223"/>
            <a:ext cx="11412415" cy="653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6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1861</TotalTime>
  <Words>1722</Words>
  <Application>Microsoft Office PowerPoint</Application>
  <PresentationFormat>Widescreen</PresentationFormat>
  <Paragraphs>140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Algerian</vt:lpstr>
      <vt:lpstr>Arial</vt:lpstr>
      <vt:lpstr>Brygada 1918</vt:lpstr>
      <vt:lpstr>Calibri</vt:lpstr>
      <vt:lpstr>Century Gothic</vt:lpstr>
      <vt:lpstr>Courier New</vt:lpstr>
      <vt:lpstr>High Tower Text</vt:lpstr>
      <vt:lpstr>Lucida Bright</vt:lpstr>
      <vt:lpstr>Montserrat</vt:lpstr>
      <vt:lpstr>Perpetua Titling MT</vt:lpstr>
      <vt:lpstr>Wingdings</vt:lpstr>
      <vt:lpstr>Wingdings 3</vt:lpstr>
      <vt:lpstr>Ion</vt:lpstr>
      <vt:lpstr>ZOMATO ANALYSIS</vt:lpstr>
      <vt:lpstr>                             AGENDA</vt:lpstr>
      <vt:lpstr>INTRODUCTION</vt:lpstr>
      <vt:lpstr>DATASET OVERVIEW</vt:lpstr>
      <vt:lpstr> BUSINESS SUMMARY</vt:lpstr>
      <vt:lpstr>OBJECTIVES</vt:lpstr>
      <vt:lpstr>BUSINESS IMPACT AND SCOPE</vt:lpstr>
      <vt:lpstr>TOOLS AND TECHNIQUES OVERVIEW</vt:lpstr>
      <vt:lpstr>POWER-BI DASHBOARD</vt:lpstr>
      <vt:lpstr>WHAT WE HAVE LEARNED IN THIS PROJECT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ANALYSIS</dc:title>
  <dc:creator>ActSoftware</dc:creator>
  <cp:lastModifiedBy>ActSoftware</cp:lastModifiedBy>
  <cp:revision>6</cp:revision>
  <dcterms:created xsi:type="dcterms:W3CDTF">2024-09-17T05:25:38Z</dcterms:created>
  <dcterms:modified xsi:type="dcterms:W3CDTF">2024-09-26T19:38:03Z</dcterms:modified>
</cp:coreProperties>
</file>